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60" r:id="rId5"/>
    <p:sldId id="300" r:id="rId6"/>
    <p:sldId id="292" r:id="rId7"/>
    <p:sldId id="302" r:id="rId8"/>
    <p:sldId id="305" r:id="rId9"/>
    <p:sldId id="310" r:id="rId10"/>
    <p:sldId id="294" r:id="rId11"/>
    <p:sldId id="311" r:id="rId12"/>
    <p:sldId id="312" r:id="rId13"/>
    <p:sldId id="313" r:id="rId14"/>
    <p:sldId id="293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3C"/>
    <a:srgbClr val="83A83F"/>
    <a:srgbClr val="FBA93D"/>
    <a:srgbClr val="BED98B"/>
    <a:srgbClr val="A4D75E"/>
    <a:srgbClr val="93BE4D"/>
    <a:srgbClr val="FB0000"/>
    <a:srgbClr val="E40000"/>
    <a:srgbClr val="EAEAEA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2" autoAdjust="0"/>
    <p:restoredTop sz="95680" autoAdjust="0"/>
  </p:normalViewPr>
  <p:slideViewPr>
    <p:cSldViewPr snapToGrid="0">
      <p:cViewPr varScale="1">
        <p:scale>
          <a:sx n="103" d="100"/>
          <a:sy n="103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5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6EBA-C09E-4484-BE1B-D3F5496F2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1291"/>
          <a:stretch/>
        </p:blipFill>
        <p:spPr>
          <a:xfrm>
            <a:off x="0" y="2002766"/>
            <a:ext cx="9143613" cy="462566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Refinement and Revision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E0A6F6-FD41-9191-5589-6649AA65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84" y="904791"/>
            <a:ext cx="6260149" cy="612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FD2C6-E176-B3DD-0917-2363EF59D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84" y="1573985"/>
            <a:ext cx="8078062" cy="996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F47AF-2AD6-6673-88B5-4FFF470F8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71" y="3676138"/>
            <a:ext cx="5298748" cy="768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76EE-82DF-19DD-BA1B-09C51231E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16" y="4400850"/>
            <a:ext cx="8555077" cy="1554480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0632AE6-5ADF-84C2-AA8A-6B34091593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1574"/>
          <a:stretch/>
        </p:blipFill>
        <p:spPr>
          <a:xfrm>
            <a:off x="329483" y="2557853"/>
            <a:ext cx="8680132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2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ABCDC5-EC20-86C2-8390-29326BE5C344}"/>
              </a:ext>
            </a:extLst>
          </p:cNvPr>
          <p:cNvSpPr txBox="1"/>
          <p:nvPr/>
        </p:nvSpPr>
        <p:spPr>
          <a:xfrm>
            <a:off x="2699951" y="-705197"/>
            <a:ext cx="5158946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668D-E01F-697E-792A-AA54FECF7356}"/>
              </a:ext>
            </a:extLst>
          </p:cNvPr>
          <p:cNvSpPr txBox="1"/>
          <p:nvPr/>
        </p:nvSpPr>
        <p:spPr>
          <a:xfrm>
            <a:off x="1285103" y="3013501"/>
            <a:ext cx="65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+mj-lt"/>
              </a:rPr>
              <a:t>What response would you get?</a:t>
            </a:r>
          </a:p>
        </p:txBody>
      </p:sp>
    </p:spTree>
    <p:extLst>
      <p:ext uri="{BB962C8B-B14F-4D97-AF65-F5344CB8AC3E}">
        <p14:creationId xmlns:p14="http://schemas.microsoft.com/office/powerpoint/2010/main" val="57332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202B2F-1632-4B91-8092-B1C82784B313}"/>
              </a:ext>
            </a:extLst>
          </p:cNvPr>
          <p:cNvSpPr/>
          <p:nvPr/>
        </p:nvSpPr>
        <p:spPr>
          <a:xfrm>
            <a:off x="3755571" y="2324674"/>
            <a:ext cx="5388429" cy="24976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8 Steps of MAST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1B243-5544-41F5-8F66-CA1878BAD8D9}"/>
              </a:ext>
            </a:extLst>
          </p:cNvPr>
          <p:cNvSpPr txBox="1"/>
          <p:nvPr/>
        </p:nvSpPr>
        <p:spPr>
          <a:xfrm>
            <a:off x="4593775" y="2878672"/>
            <a:ext cx="392157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dirty="0"/>
              <a:t>Feedback from other</a:t>
            </a:r>
          </a:p>
          <a:p>
            <a:pPr algn="ctr"/>
            <a:r>
              <a:rPr lang="en-US" sz="2800" dirty="0"/>
              <a:t>Christians in the</a:t>
            </a:r>
          </a:p>
          <a:p>
            <a:pPr algn="ctr"/>
            <a:r>
              <a:rPr lang="en-US" sz="2800" dirty="0"/>
              <a:t>language community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9519F5-0D1B-4D1A-9CC3-F66BCC15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710" r="32785" b="16970"/>
          <a:stretch/>
        </p:blipFill>
        <p:spPr>
          <a:xfrm>
            <a:off x="1099803" y="1878358"/>
            <a:ext cx="3396637" cy="3390329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1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steps on a light green pastel background">
            <a:extLst>
              <a:ext uri="{FF2B5EF4-FFF2-40B4-BE49-F238E27FC236}">
                <a16:creationId xmlns:a16="http://schemas.microsoft.com/office/drawing/2014/main" id="{2CBB03EA-2249-179A-EE61-4DC506949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" r="1081"/>
          <a:stretch/>
        </p:blipFill>
        <p:spPr>
          <a:xfrm>
            <a:off x="0" y="217361"/>
            <a:ext cx="9144000" cy="6529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179ED-8453-6268-2191-F2C45437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6264-AB0B-619A-1DDA-44C38628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42" y="4502642"/>
            <a:ext cx="1546139" cy="45035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2C98A-684B-0267-B8A9-D8D11F61F6AE}"/>
              </a:ext>
            </a:extLst>
          </p:cNvPr>
          <p:cNvSpPr txBox="1"/>
          <p:nvPr/>
        </p:nvSpPr>
        <p:spPr>
          <a:xfrm>
            <a:off x="5560543" y="2414861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A0797-A589-5970-916B-FF9F43E4CA91}"/>
              </a:ext>
            </a:extLst>
          </p:cNvPr>
          <p:cNvSpPr txBox="1"/>
          <p:nvPr/>
        </p:nvSpPr>
        <p:spPr>
          <a:xfrm>
            <a:off x="6981567" y="1748210"/>
            <a:ext cx="139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better!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A1313-A9D3-094F-04D0-19BC18ED2921}"/>
              </a:ext>
            </a:extLst>
          </p:cNvPr>
          <p:cNvSpPr txBox="1"/>
          <p:nvPr/>
        </p:nvSpPr>
        <p:spPr>
          <a:xfrm>
            <a:off x="2520779" y="3776474"/>
            <a:ext cx="135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66F71-A57B-A837-FF60-758D3763C01F}"/>
              </a:ext>
            </a:extLst>
          </p:cNvPr>
          <p:cNvSpPr txBox="1"/>
          <p:nvPr/>
        </p:nvSpPr>
        <p:spPr>
          <a:xfrm>
            <a:off x="4046838" y="3111668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2524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4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A7C64-9B50-4C56-91FF-E4A1C90EC3AB}"/>
              </a:ext>
            </a:extLst>
          </p:cNvPr>
          <p:cNvSpPr txBox="1"/>
          <p:nvPr/>
        </p:nvSpPr>
        <p:spPr>
          <a:xfrm>
            <a:off x="222750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BE7CC-7684-45E7-8E21-DEF6C8C1AB2C}"/>
              </a:ext>
            </a:extLst>
          </p:cNvPr>
          <p:cNvSpPr txBox="1"/>
          <p:nvPr/>
        </p:nvSpPr>
        <p:spPr>
          <a:xfrm>
            <a:off x="0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Why 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include 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others?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930D70-9464-4C14-8C05-31A1F09D535F}"/>
              </a:ext>
            </a:extLst>
          </p:cNvPr>
          <p:cNvSpPr/>
          <p:nvPr/>
        </p:nvSpPr>
        <p:spPr>
          <a:xfrm>
            <a:off x="4119836" y="1754659"/>
            <a:ext cx="1711575" cy="171378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1C5FCF-85A0-4273-B44D-B64A12138D41}"/>
              </a:ext>
            </a:extLst>
          </p:cNvPr>
          <p:cNvSpPr/>
          <p:nvPr/>
        </p:nvSpPr>
        <p:spPr>
          <a:xfrm>
            <a:off x="4131869" y="3565717"/>
            <a:ext cx="2103120" cy="2103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A6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b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436799-AA1A-498D-B68E-41D7567B4CF9}"/>
              </a:ext>
            </a:extLst>
          </p:cNvPr>
          <p:cNvSpPr>
            <a:spLocks noChangeAspect="1"/>
          </p:cNvSpPr>
          <p:nvPr/>
        </p:nvSpPr>
        <p:spPr>
          <a:xfrm>
            <a:off x="6302696" y="3574412"/>
            <a:ext cx="1920240" cy="19202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AD9707-3F7D-4081-134E-895F4BA29A23}"/>
              </a:ext>
            </a:extLst>
          </p:cNvPr>
          <p:cNvSpPr/>
          <p:nvPr/>
        </p:nvSpPr>
        <p:spPr>
          <a:xfrm>
            <a:off x="607835" y="5586092"/>
            <a:ext cx="2681416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Ecclesiastes 4:9⎼12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7B408-789A-44B9-D762-1E1A35DD3DB4}"/>
              </a:ext>
            </a:extLst>
          </p:cNvPr>
          <p:cNvSpPr>
            <a:spLocks/>
          </p:cNvSpPr>
          <p:nvPr/>
        </p:nvSpPr>
        <p:spPr>
          <a:xfrm>
            <a:off x="5880839" y="1347234"/>
            <a:ext cx="2194560" cy="21945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83A83F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Affirming</a:t>
            </a:r>
          </a:p>
          <a:p>
            <a:pPr algn="ctr"/>
            <a:r>
              <a:rPr lang="en-US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7391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8371-9EFA-4EB0-A65F-96A12F7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Refinement</a:t>
            </a:r>
          </a:p>
        </p:txBody>
      </p:sp>
      <p:pic>
        <p:nvPicPr>
          <p:cNvPr id="3" name="Content Placeholder 4" descr="A green hexagon with white letters&#10;&#10;Description automatically generated">
            <a:extLst>
              <a:ext uri="{FF2B5EF4-FFF2-40B4-BE49-F238E27FC236}">
                <a16:creationId xmlns:a16="http://schemas.microsoft.com/office/drawing/2014/main" id="{6AD8A50C-D302-B02A-D484-7E6302B3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50" y="1476844"/>
            <a:ext cx="1508897" cy="1528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9A75D-AE0C-1C85-2800-4EC52AD9A38C}"/>
              </a:ext>
            </a:extLst>
          </p:cNvPr>
          <p:cNvSpPr txBox="1"/>
          <p:nvPr/>
        </p:nvSpPr>
        <p:spPr>
          <a:xfrm>
            <a:off x="2804982" y="3135516"/>
            <a:ext cx="353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 The Reviewers’ Guide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17E3F-6FC9-13AA-644D-B8E022D9127B}"/>
              </a:ext>
            </a:extLst>
          </p:cNvPr>
          <p:cNvSpPr txBox="1"/>
          <p:nvPr/>
        </p:nvSpPr>
        <p:spPr>
          <a:xfrm>
            <a:off x="1445743" y="3556047"/>
            <a:ext cx="599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covers passages in each Bible book. </a:t>
            </a:r>
          </a:p>
          <a:p>
            <a:pPr algn="ctr"/>
            <a:endParaRPr lang="en-US" sz="2400" b="1" dirty="0">
              <a:solidFill>
                <a:srgbClr val="83A8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E35FB-37E6-EEB4-89EF-903D7CAF6875}"/>
              </a:ext>
            </a:extLst>
          </p:cNvPr>
          <p:cNvSpPr txBox="1"/>
          <p:nvPr/>
        </p:nvSpPr>
        <p:spPr>
          <a:xfrm>
            <a:off x="1532237" y="4732638"/>
            <a:ext cx="599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It confirms that even difficult passages </a:t>
            </a:r>
            <a:br>
              <a:rPr lang="en-US" sz="2400" b="1" dirty="0"/>
            </a:br>
            <a:r>
              <a:rPr lang="en-US" sz="2400" b="1" dirty="0"/>
              <a:t>are clear and complete.</a:t>
            </a:r>
          </a:p>
        </p:txBody>
      </p:sp>
    </p:spTree>
    <p:extLst>
      <p:ext uri="{BB962C8B-B14F-4D97-AF65-F5344CB8AC3E}">
        <p14:creationId xmlns:p14="http://schemas.microsoft.com/office/powerpoint/2010/main" val="42685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FE7D-54D4-FD32-A15D-0C3B3DC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</a:t>
            </a:r>
            <a:br>
              <a:rPr lang="en-US" dirty="0"/>
            </a:br>
            <a:r>
              <a:rPr lang="en-US" dirty="0"/>
              <a:t>Reviewers’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0ACA1-78A3-D6D9-339E-A7D7A6FA29AC}"/>
              </a:ext>
            </a:extLst>
          </p:cNvPr>
          <p:cNvSpPr txBox="1"/>
          <p:nvPr/>
        </p:nvSpPr>
        <p:spPr>
          <a:xfrm>
            <a:off x="749127" y="1588506"/>
            <a:ext cx="77662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translator or another leader should guide the review. </a:t>
            </a:r>
            <a:br>
              <a:rPr lang="en-US" sz="2000" b="1" dirty="0"/>
            </a:br>
            <a:r>
              <a:rPr lang="en-US" sz="2000" b="1" dirty="0"/>
              <a:t>2 to 4 community believers should review each passage.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Remember: Questions are designed to check the clarity and completeness of the translation, not to test the reviewers.</a:t>
            </a:r>
            <a:br>
              <a:rPr lang="en-US" sz="2000" b="1" dirty="0"/>
            </a:b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leader reads background information and then a passage of translated Scripture.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leader asks reviewers to summarize the passage. </a:t>
            </a:r>
            <a:br>
              <a:rPr lang="en-US" sz="2000" b="1" dirty="0"/>
            </a:br>
            <a:r>
              <a:rPr lang="en-US" sz="2000" b="1" dirty="0"/>
              <a:t>Then follow-up questions are asked.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All comments go back to the translation team for review. (Reviewers do not make any changes!)</a:t>
            </a:r>
          </a:p>
        </p:txBody>
      </p:sp>
    </p:spTree>
    <p:extLst>
      <p:ext uri="{BB962C8B-B14F-4D97-AF65-F5344CB8AC3E}">
        <p14:creationId xmlns:p14="http://schemas.microsoft.com/office/powerpoint/2010/main" val="42351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F681B-1426-7649-6ADD-BE501A4C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4D01CA6-9E5F-E476-9460-8330D7BC9ACA}"/>
              </a:ext>
            </a:extLst>
          </p:cNvPr>
          <p:cNvSpPr/>
          <p:nvPr/>
        </p:nvSpPr>
        <p:spPr>
          <a:xfrm rot="5400000">
            <a:off x="3387101" y="166801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79ADB-4ADB-B24E-6D4C-9C92A11372F8}"/>
              </a:ext>
            </a:extLst>
          </p:cNvPr>
          <p:cNvSpPr txBox="1"/>
          <p:nvPr/>
        </p:nvSpPr>
        <p:spPr>
          <a:xfrm>
            <a:off x="2999012" y="2565615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5033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400E7-7455-85DB-9BA8-AE0AF08F5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6" r="2994" b="3908"/>
          <a:stretch/>
        </p:blipFill>
        <p:spPr>
          <a:xfrm>
            <a:off x="160640" y="2276683"/>
            <a:ext cx="8810365" cy="2856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DCDC6-25EB-753B-2CB4-FE492E64A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2" y="605198"/>
            <a:ext cx="8068963" cy="869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6E76B-71E7-F519-9EBD-A3F8D27B19C9}"/>
              </a:ext>
            </a:extLst>
          </p:cNvPr>
          <p:cNvSpPr txBox="1"/>
          <p:nvPr/>
        </p:nvSpPr>
        <p:spPr>
          <a:xfrm>
            <a:off x="247139" y="1620103"/>
            <a:ext cx="59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Luke 17:11–19 </a:t>
            </a:r>
          </a:p>
        </p:txBody>
      </p:sp>
    </p:spTree>
    <p:extLst>
      <p:ext uri="{BB962C8B-B14F-4D97-AF65-F5344CB8AC3E}">
        <p14:creationId xmlns:p14="http://schemas.microsoft.com/office/powerpoint/2010/main" val="202896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5FC99-2730-D23C-C113-229D7F53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69" y="2292122"/>
            <a:ext cx="7077361" cy="560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683B3-7D7A-A21F-8354-10DC63B99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0" y="2985484"/>
            <a:ext cx="5381863" cy="593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983A7-D1A6-D892-A5CD-B01AE639A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27" y="3733912"/>
            <a:ext cx="7769494" cy="558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395F9-ADFE-05DD-B9D5-905B51FF9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1" y="4396698"/>
            <a:ext cx="5273426" cy="579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53824-E4EC-6DDF-2CED-F4A0FDD5B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74" y="5770806"/>
            <a:ext cx="5878907" cy="597670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5D51E09-259D-E130-EDBB-49C8694C4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2" y="494490"/>
            <a:ext cx="5212080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30794-694B-E000-C3B6-7B77DAB90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4" y="5093915"/>
            <a:ext cx="5273426" cy="6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3B0452-E8B0-4236-A1C2-2273597CBFAA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9446</TotalTime>
  <Words>183</Words>
  <Application>Microsoft Macintosh PowerPoint</Application>
  <PresentationFormat>On-screen Show (4:3)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Office Theme</vt:lpstr>
      <vt:lpstr>PowerPoint Presentation</vt:lpstr>
      <vt:lpstr>After the 8 Steps of MAST</vt:lpstr>
      <vt:lpstr>Refinement</vt:lpstr>
      <vt:lpstr>PowerPoint Presentation</vt:lpstr>
      <vt:lpstr>Resources for Refinement</vt:lpstr>
      <vt:lpstr>Using the Reviewers’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MaryEllen Oliver</cp:lastModifiedBy>
  <cp:revision>247</cp:revision>
  <dcterms:created xsi:type="dcterms:W3CDTF">2019-03-18T18:21:25Z</dcterms:created>
  <dcterms:modified xsi:type="dcterms:W3CDTF">2024-01-17T21:06:44Z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